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3" r:id="rId8"/>
    <p:sldId id="267" r:id="rId9"/>
    <p:sldId id="265" r:id="rId10"/>
    <p:sldId id="26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hf49c4U6MJQb2ZpPYmZcE0W/s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32E3B-48AB-1757-67A4-E18B82E72C74}" v="517" dt="2026-02-06T14:11:25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>
          <a:extLst>
            <a:ext uri="{FF2B5EF4-FFF2-40B4-BE49-F238E27FC236}">
              <a16:creationId xmlns:a16="http://schemas.microsoft.com/office/drawing/2014/main" id="{36291204-9BDB-B665-6283-DFEEE241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>
            <a:extLst>
              <a:ext uri="{FF2B5EF4-FFF2-40B4-BE49-F238E27FC236}">
                <a16:creationId xmlns:a16="http://schemas.microsoft.com/office/drawing/2014/main" id="{F5041099-9FEE-8885-52F9-FDC00B9E6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:notes">
            <a:extLst>
              <a:ext uri="{FF2B5EF4-FFF2-40B4-BE49-F238E27FC236}">
                <a16:creationId xmlns:a16="http://schemas.microsoft.com/office/drawing/2014/main" id="{3D816A54-0DB9-4709-1AD6-B7E840D21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58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2804C4ED-A4D3-8F4D-A926-E528AB9B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>
            <a:extLst>
              <a:ext uri="{FF2B5EF4-FFF2-40B4-BE49-F238E27FC236}">
                <a16:creationId xmlns:a16="http://schemas.microsoft.com/office/drawing/2014/main" id="{21E98F81-5381-523A-44EA-8DE672F2F1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:notes">
            <a:extLst>
              <a:ext uri="{FF2B5EF4-FFF2-40B4-BE49-F238E27FC236}">
                <a16:creationId xmlns:a16="http://schemas.microsoft.com/office/drawing/2014/main" id="{AADA5515-124B-4FEF-F972-6F9763436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14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>
          <a:extLst>
            <a:ext uri="{FF2B5EF4-FFF2-40B4-BE49-F238E27FC236}">
              <a16:creationId xmlns:a16="http://schemas.microsoft.com/office/drawing/2014/main" id="{43EF1530-F6C0-56DE-5318-84ED539E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>
            <a:extLst>
              <a:ext uri="{FF2B5EF4-FFF2-40B4-BE49-F238E27FC236}">
                <a16:creationId xmlns:a16="http://schemas.microsoft.com/office/drawing/2014/main" id="{7CB8DA39-D369-7810-7E5C-8120668C7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:notes">
            <a:extLst>
              <a:ext uri="{FF2B5EF4-FFF2-40B4-BE49-F238E27FC236}">
                <a16:creationId xmlns:a16="http://schemas.microsoft.com/office/drawing/2014/main" id="{04F807E3-1ACD-B3F3-909E-4A88B54111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29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90B7D77F-92B4-404F-13A1-42BDB2BC9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>
            <a:extLst>
              <a:ext uri="{FF2B5EF4-FFF2-40B4-BE49-F238E27FC236}">
                <a16:creationId xmlns:a16="http://schemas.microsoft.com/office/drawing/2014/main" id="{25A1A4B7-B11C-E372-CEB7-9D812FC950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:notes">
            <a:extLst>
              <a:ext uri="{FF2B5EF4-FFF2-40B4-BE49-F238E27FC236}">
                <a16:creationId xmlns:a16="http://schemas.microsoft.com/office/drawing/2014/main" id="{EC1C1A49-9343-7A3F-9C99-79B424A73A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67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animatie">
  <p:cSld name="Logo animati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l="6" r="6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/>
        </p:nvSpPr>
        <p:spPr>
          <a:xfrm>
            <a:off x="3810753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4298632" y="2768449"/>
            <a:ext cx="444711" cy="553852"/>
          </a:xfrm>
          <a:custGeom>
            <a:avLst/>
            <a:gdLst/>
            <a:ahLst/>
            <a:cxnLst/>
            <a:rect l="l" t="t" r="r" b="b"/>
            <a:pathLst>
              <a:path w="444711" h="553852" extrusionOk="0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4827236" y="2775779"/>
            <a:ext cx="359189" cy="537562"/>
          </a:xfrm>
          <a:custGeom>
            <a:avLst/>
            <a:gdLst/>
            <a:ahLst/>
            <a:cxnLst/>
            <a:rect l="l" t="t" r="r" b="b"/>
            <a:pathLst>
              <a:path w="359189" h="537562" extrusionOk="0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5264617" y="2529803"/>
            <a:ext cx="454484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3808310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/>
          <p:nvPr/>
        </p:nvSpPr>
        <p:spPr>
          <a:xfrm>
            <a:off x="4043697" y="3461579"/>
            <a:ext cx="456928" cy="540820"/>
          </a:xfrm>
          <a:custGeom>
            <a:avLst/>
            <a:gdLst/>
            <a:ahLst/>
            <a:cxnLst/>
            <a:rect l="l" t="t" r="r" b="b"/>
            <a:pathLst>
              <a:path w="456928" h="540820" extrusionOk="0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4741714" y="3460765"/>
            <a:ext cx="461815" cy="548965"/>
          </a:xfrm>
          <a:custGeom>
            <a:avLst/>
            <a:gdLst/>
            <a:ahLst/>
            <a:cxnLst/>
            <a:rect l="l" t="t" r="r" b="b"/>
            <a:pathLst>
              <a:path w="461815" h="548965" extrusionOk="0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5261359" y="3459950"/>
            <a:ext cx="428421" cy="549780"/>
          </a:xfrm>
          <a:custGeom>
            <a:avLst/>
            <a:gdLst/>
            <a:ahLst/>
            <a:cxnLst/>
            <a:rect l="l" t="t" r="r" b="b"/>
            <a:pathLst>
              <a:path w="428421" h="549780" extrusionOk="0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5716658" y="3320673"/>
            <a:ext cx="355931" cy="678469"/>
          </a:xfrm>
          <a:custGeom>
            <a:avLst/>
            <a:gdLst/>
            <a:ahLst/>
            <a:cxnLst/>
            <a:rect l="l" t="t" r="r" b="b"/>
            <a:pathLst>
              <a:path w="355931" h="678469" extrusionOk="0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6383725" y="3460765"/>
            <a:ext cx="444711" cy="546522"/>
          </a:xfrm>
          <a:custGeom>
            <a:avLst/>
            <a:gdLst/>
            <a:ahLst/>
            <a:cxnLst/>
            <a:rect l="l" t="t" r="r" b="b"/>
            <a:pathLst>
              <a:path w="444711" h="546522" extrusionOk="0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3806681" y="3519408"/>
            <a:ext cx="138463" cy="481363"/>
          </a:xfrm>
          <a:custGeom>
            <a:avLst/>
            <a:gdLst/>
            <a:ahLst/>
            <a:cxnLst/>
            <a:rect l="l" t="t" r="r" b="b"/>
            <a:pathLst>
              <a:path w="138463" h="481363" extrusionOk="0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6158111" y="3518592"/>
            <a:ext cx="137649" cy="479734"/>
          </a:xfrm>
          <a:custGeom>
            <a:avLst/>
            <a:gdLst/>
            <a:ahLst/>
            <a:cxnLst/>
            <a:rect l="l" t="t" r="r" b="b"/>
            <a:pathLst>
              <a:path w="137649" h="479734" extrusionOk="0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6158111" y="3322301"/>
            <a:ext cx="136834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9" descr="Cirkel met pijl naar links silhou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tekst">
  <p:cSld name="Titel + tek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58" name="Google Shape;58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780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19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/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53975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/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66700" marR="0" lvl="0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47675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nl-NL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grpSp>
          <p:nvGrpSpPr>
            <p:cNvPr id="79" name="Google Shape;79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Google Shape;80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0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83" name="Google Shape;83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0" tIns="1800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/>
              </a:p>
            </p:txBody>
          </p:sp>
          <p:sp>
            <p:nvSpPr>
              <p:cNvPr id="84" name="Google Shape;84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" name="Google Shape;85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6" name="Google Shape;86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7" name="Google Shape;87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8" name="Google Shape;88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9" name="Google Shape;89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" name="Google Shape;90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" name="Google Shape;91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92" name="Google Shape;92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Google Shape;93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94" name="Google Shape;94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95" name="Google Shape;95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" name="Google Shape;96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" name="Google Shape;97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" name="Google Shape;98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9" name="Google Shape;99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100" name="Google Shape;100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01" name="Google Shape;101;p10"/>
              <p:cNvCxnSpPr/>
              <p:nvPr/>
            </p:nvCxnSpPr>
            <p:spPr>
              <a:xfrm rot="10800000" flipH="1">
                <a:off x="-3459956" y="588169"/>
                <a:ext cx="547687" cy="21907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cxnSp>
            <p:nvCxnSpPr>
              <p:cNvPr id="102" name="Google Shape;102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sp>
            <p:nvSpPr>
              <p:cNvPr id="103" name="Google Shape;103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/>
              </a:p>
            </p:txBody>
          </p:sp>
          <p:sp>
            <p:nvSpPr>
              <p:cNvPr id="104" name="Google Shape;104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/>
              </a:p>
            </p:txBody>
          </p:sp>
          <p:grpSp>
            <p:nvGrpSpPr>
              <p:cNvPr id="105" name="Google Shape;105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06" name="Google Shape;106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7" name="Google Shape;107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08" name="Google Shape;108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" name="Google Shape;109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" name="Google Shape;110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" name="Google Shape;111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2" name="Google Shape;112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113" name="Google Shape;113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" name="Google Shape;114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5" name="Google Shape;115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6" name="Google Shape;116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7" name="Google Shape;117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8" name="Google Shape;118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" name="Google Shape;119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" name="Google Shape;120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" name="Google Shape;121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122" name="Google Shape;122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3" name="Google Shape;123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L)">
  <p:cSld name="Tekst + afbeelding (L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32" name="Google Shape;132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136" name="Google Shape;136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7" name="Google Shape;137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" name="Google Shape;141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" name="Google Shape;142;p11"/>
              <p:cNvCxnSpPr>
                <a:stCxn id="14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3" name="Google Shape;143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145" name="Google Shape;145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6" name="Google Shape;146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/>
              </a:p>
            </p:txBody>
          </p:sp>
          <p:cxnSp>
            <p:nvCxnSpPr>
              <p:cNvPr id="147" name="Google Shape;147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48" name="Google Shape;148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9" name="Google Shape;149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/>
            </a:p>
          </p:txBody>
        </p:sp>
        <p:grpSp>
          <p:nvGrpSpPr>
            <p:cNvPr id="151" name="Google Shape;151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2" name="Google Shape;152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3" name="Google Shape;153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4" name="Google Shape;154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5" name="Google Shape;155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6" name="Google Shape;156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7" name="Google Shape;157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58" name="Google Shape;158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9" name="Google Shape;159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0" name="Google Shape;160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1" name="Google Shape;161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Google Shape;164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6" name="Google Shape;166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69" name="Google Shape;169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1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(M)">
  <p:cSld name="Tekst + afbeelding (M)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>
            <a:spLocks noGrp="1"/>
          </p:cNvSpPr>
          <p:nvPr>
            <p:ph type="pic" idx="2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8" name="Google Shape;178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182" name="Google Shape;182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7" name="Google Shape;187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2"/>
              <p:cNvCxnSpPr>
                <a:stCxn id="18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89" name="Google Shape;189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191" name="Google Shape;191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2" name="Google Shape;192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/>
              </a:p>
            </p:txBody>
          </p:sp>
          <p:cxnSp>
            <p:nvCxnSpPr>
              <p:cNvPr id="193" name="Google Shape;193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4" name="Google Shape;194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/>
            </a:p>
          </p:txBody>
        </p:sp>
        <p:grpSp>
          <p:nvGrpSpPr>
            <p:cNvPr id="197" name="Google Shape;197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8" name="Google Shape;198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99" name="Google Shape;199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0" name="Google Shape;200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1" name="Google Shape;201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2" name="Google Shape;202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4" name="Google Shape;204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5" name="Google Shape;205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6" name="Google Shape;206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7" name="Google Shape;207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" name="Google Shape;209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0" name="Google Shape;210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11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2" name="Google Shape;212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/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5" name="Google Shape;215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">
  <p:cSld name="Afbeelding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>
            <a:spLocks noGrp="1"/>
          </p:cNvSpPr>
          <p:nvPr>
            <p:ph type="pic" idx="2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223" name="Google Shape;223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27" name="Google Shape;227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228" name="Google Shape;228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2" name="Google Shape;232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p13"/>
              <p:cNvCxnSpPr>
                <a:stCxn id="231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4" name="Google Shape;234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36" name="Google Shape;236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37" name="Google Shape;237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/>
              </a:p>
            </p:txBody>
          </p:sp>
          <p:cxnSp>
            <p:nvCxnSpPr>
              <p:cNvPr id="238" name="Google Shape;238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39" name="Google Shape;239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/>
            </a:p>
          </p:txBody>
        </p:sp>
        <p:grpSp>
          <p:nvGrpSpPr>
            <p:cNvPr id="242" name="Google Shape;242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43" name="Google Shape;243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4" name="Google Shape;244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5" name="Google Shape;245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46" name="Google Shape;246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7" name="Google Shape;247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8" name="Google Shape;248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49" name="Google Shape;24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0" name="Google Shape;250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51" name="Google Shape;251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2" name="Google Shape;252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253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" name="Google Shape;254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5" name="Google Shape;255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57" name="Google Shape;257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/>
              </a:p>
            </p:txBody>
          </p:sp>
          <p:sp>
            <p:nvSpPr>
              <p:cNvPr id="258" name="Google Shape;258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60" name="Google Shape;260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3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2x">
  <p:cSld name="Tekst + afbeelding 2x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7" name="Google Shape;267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268" name="Google Shape;268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72" name="Google Shape;272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273" name="Google Shape;273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7" name="Google Shape;277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8" name="Google Shape;278;p14"/>
              <p:cNvCxnSpPr>
                <a:stCxn id="27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79" name="Google Shape;279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281" name="Google Shape;281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82" name="Google Shape;282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/>
              </a:p>
            </p:txBody>
          </p:sp>
          <p:cxnSp>
            <p:nvCxnSpPr>
              <p:cNvPr id="283" name="Google Shape;283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4" name="Google Shape;284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5" name="Google Shape;285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/>
            </a:p>
          </p:txBody>
        </p:sp>
        <p:grpSp>
          <p:nvGrpSpPr>
            <p:cNvPr id="287" name="Google Shape;287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88" name="Google Shape;288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89" name="Google Shape;289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90" name="Google Shape;290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91" name="Google Shape;291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2" name="Google Shape;292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3" name="Google Shape;293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94" name="Google Shape;294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95" name="Google Shape;29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96" name="Google Shape;296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7" name="Google Shape;297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298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99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0" name="Google Shape;300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2" name="Google Shape;302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305" name="Google Shape;305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4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7" name="Google Shape;307;p14"/>
          <p:cNvSpPr>
            <a:spLocks noGrp="1"/>
          </p:cNvSpPr>
          <p:nvPr>
            <p:ph type="pic" idx="2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8" name="Google Shape;308;p14"/>
          <p:cNvSpPr>
            <a:spLocks noGrp="1"/>
          </p:cNvSpPr>
          <p:nvPr>
            <p:ph type="pic" idx="3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780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nl-NL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19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53975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266700" marR="0" lvl="0" indent="-2667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47675" marR="0" lvl="0" indent="-17938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lang="nl-NL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nl-NL" sz="12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nl-NL" sz="1600" b="1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12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12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12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/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5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spcFirstLastPara="1" wrap="square" lIns="0" tIns="1800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9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rot="10800000" flipH="1">
                <a:off x="-3459956" y="588169"/>
                <a:ext cx="547687" cy="21907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sm" len="sm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lang="nl-NL" sz="11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/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DADADA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9D9FA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b="1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avLst/>
              <a:gdLst/>
              <a:ahLst/>
              <a:cxnLst/>
              <a:rect l="l" t="t" r="r" b="b"/>
              <a:pathLst>
                <a:path w="444711" h="553852" extrusionOk="0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avLst/>
              <a:gdLst/>
              <a:ahLst/>
              <a:cxnLst/>
              <a:rect l="l" t="t" r="r" b="b"/>
              <a:pathLst>
                <a:path w="359189" h="537562" extrusionOk="0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avLst/>
              <a:gdLst/>
              <a:ahLst/>
              <a:cxnLst/>
              <a:rect l="l" t="t" r="r" b="b"/>
              <a:pathLst>
                <a:path w="454484" h="785167" extrusionOk="0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avLst/>
              <a:gdLst/>
              <a:ahLst/>
              <a:cxnLst/>
              <a:rect l="l" t="t" r="r" b="b"/>
              <a:pathLst>
                <a:path w="456928" h="540820" extrusionOk="0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avLst/>
              <a:gdLst/>
              <a:ahLst/>
              <a:cxnLst/>
              <a:rect l="l" t="t" r="r" b="b"/>
              <a:pathLst>
                <a:path w="461815" h="548965" extrusionOk="0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avLst/>
              <a:gdLst/>
              <a:ahLst/>
              <a:cxnLst/>
              <a:rect l="l" t="t" r="r" b="b"/>
              <a:pathLst>
                <a:path w="428421" h="549780" extrusionOk="0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avLst/>
              <a:gdLst/>
              <a:ahLst/>
              <a:cxnLst/>
              <a:rect l="l" t="t" r="r" b="b"/>
              <a:pathLst>
                <a:path w="355931" h="678469" extrusionOk="0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avLst/>
              <a:gdLst/>
              <a:ahLst/>
              <a:cxnLst/>
              <a:rect l="l" t="t" r="r" b="b"/>
              <a:pathLst>
                <a:path w="444711" h="546522" extrusionOk="0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avLst/>
              <a:gdLst/>
              <a:ahLst/>
              <a:cxnLst/>
              <a:rect l="l" t="t" r="r" b="b"/>
              <a:pathLst>
                <a:path w="138463" h="481363" extrusionOk="0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avLst/>
              <a:gdLst/>
              <a:ahLst/>
              <a:cxnLst/>
              <a:rect l="l" t="t" r="r" b="b"/>
              <a:pathLst>
                <a:path w="137649" h="479734" extrusionOk="0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avLst/>
              <a:gdLst/>
              <a:ahLst/>
              <a:cxnLst/>
              <a:rect l="l" t="t" r="r" b="b"/>
              <a:pathLst>
                <a:path w="136834" h="138463" extrusionOk="0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"/>
          <p:cNvSpPr txBox="1">
            <a:spLocks noGrp="1"/>
          </p:cNvSpPr>
          <p:nvPr>
            <p:ph type="body" idx="1"/>
          </p:nvPr>
        </p:nvSpPr>
        <p:spPr>
          <a:xfrm>
            <a:off x="1230988" y="5214307"/>
            <a:ext cx="9740900" cy="1358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nl-NL" dirty="0"/>
              <a:t>Een betere toekomst voor meisjes </a:t>
            </a:r>
            <a:br>
              <a:rPr lang="nl-NL" dirty="0"/>
            </a:br>
            <a:r>
              <a:rPr lang="nl-NL" dirty="0"/>
              <a:t>in achterstandswijken in Egypte</a:t>
            </a:r>
            <a:endParaRPr lang="en-US" dirty="0"/>
          </a:p>
        </p:txBody>
      </p:sp>
      <p:sp>
        <p:nvSpPr>
          <p:cNvPr id="393" name="Google Shape;393;p3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p3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F55AB-9D8B-E08D-0B4A-6C677DA5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3" y="336702"/>
            <a:ext cx="1919112" cy="100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3FF4433-0E1D-3744-959B-D2A6332C994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7333" r="7333"/>
          <a:stretch/>
        </p:blipFill>
        <p:spPr>
          <a:xfrm>
            <a:off x="615970" y="609600"/>
            <a:ext cx="7194510" cy="5627688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</p:spPr>
        <p:txBody>
          <a:bodyPr spcFirstLastPara="1" wrap="square" lIns="360000" tIns="612000" rIns="288000" bIns="0" anchor="t" anchorCtr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Meisjes in kwetsbare </a:t>
            </a:r>
            <a:r>
              <a:rPr lang="en-US"/>
              <a:t>wijken in Egypte </a:t>
            </a:r>
            <a:r>
              <a:rPr lang="en-US" dirty="0"/>
              <a:t>groeien op in onveilige omstandigheden, zonder toekomstperspectief. Ze kunnen vaak niet naar school, krijgen te maken met kinderarbeid, huiselijk geweld en vroege huwelijken.</a:t>
            </a:r>
          </a:p>
        </p:txBody>
      </p:sp>
      <p:sp>
        <p:nvSpPr>
          <p:cNvPr id="401" name="Google Shape;401;p4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 lang="en-US"/>
          </a:p>
        </p:txBody>
      </p:sp>
      <p:sp>
        <p:nvSpPr>
          <p:cNvPr id="402" name="Google Shape;402;p4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/>
              <a:t>Template-set Protestantse Kerk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>
            <a:spLocks noGrp="1"/>
          </p:cNvSpPr>
          <p:nvPr>
            <p:ph type="body" idx="1"/>
          </p:nvPr>
        </p:nvSpPr>
        <p:spPr>
          <a:xfrm>
            <a:off x="615949" y="4636706"/>
            <a:ext cx="10952164" cy="1487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/>
          <a:p>
            <a:pPr marL="0" indent="0"/>
            <a:r>
              <a:rPr lang="nl-NL" sz="2200" dirty="0">
                <a:solidFill>
                  <a:schemeClr val="bg1"/>
                </a:solidFill>
              </a:rPr>
              <a:t>Met het 'You are beautiful'-project ondersteunt Kerk in Actie meisjes in Caïro en omgeving. Ze krijgen onderwijs, medische zorg en bescherming, terwijl hun ouders </a:t>
            </a:r>
            <a:r>
              <a:rPr lang="nl-NL" sz="2200">
                <a:solidFill>
                  <a:schemeClr val="bg1"/>
                </a:solidFill>
              </a:rPr>
              <a:t>leren over de rechten en mogelijkheden van hun dochters. </a:t>
            </a:r>
            <a:endParaRPr lang="nl-NL" sz="2200" dirty="0">
              <a:solidFill>
                <a:schemeClr val="bg1"/>
              </a:solidFill>
            </a:endParaRPr>
          </a:p>
        </p:txBody>
      </p:sp>
      <p:sp>
        <p:nvSpPr>
          <p:cNvPr id="408" name="Google Shape;408;p6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409" name="Google Shape;409;p6"/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13EC671-3170-A39A-5D71-079B28C7093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669" b="3669"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7EFE6F8-CE33-5A33-37E6-EFD5806070C4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11657" b="11657"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>
          <a:extLst>
            <a:ext uri="{FF2B5EF4-FFF2-40B4-BE49-F238E27FC236}">
              <a16:creationId xmlns:a16="http://schemas.microsoft.com/office/drawing/2014/main" id="{765443EC-9DF6-6074-2874-D00F14673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>
            <a:extLst>
              <a:ext uri="{FF2B5EF4-FFF2-40B4-BE49-F238E27FC236}">
                <a16:creationId xmlns:a16="http://schemas.microsoft.com/office/drawing/2014/main" id="{AFA69346-2693-4E66-AD83-29F928031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255" y="4475555"/>
            <a:ext cx="10901364" cy="1473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/>
          <a:p>
            <a:pPr marL="0" indent="0" algn="ctr"/>
            <a:r>
              <a:rPr lang="nl-NL" sz="2200" dirty="0">
                <a:solidFill>
                  <a:schemeClr val="bg1"/>
                </a:solidFill>
              </a:rPr>
              <a:t>Zo ontstaat blijvende verandering binnen gezinnen en gemeenschappen. “We werken niet alleen aan vandaag, maar denken ook aan hun toekomst. Als ouders anders </a:t>
            </a:r>
            <a:r>
              <a:rPr lang="nl-NL" sz="2200">
                <a:solidFill>
                  <a:schemeClr val="bg1"/>
                </a:solidFill>
              </a:rPr>
              <a:t>naar hun dochters gaan kijken, verandert alles.”</a:t>
            </a:r>
            <a:endParaRPr lang="nl-NL" sz="2200">
              <a:solidFill>
                <a:schemeClr val="bg1"/>
              </a:solidFill>
              <a:ea typeface="Calibri"/>
            </a:endParaRPr>
          </a:p>
        </p:txBody>
      </p:sp>
      <p:sp>
        <p:nvSpPr>
          <p:cNvPr id="408" name="Google Shape;408;p6">
            <a:extLst>
              <a:ext uri="{FF2B5EF4-FFF2-40B4-BE49-F238E27FC236}">
                <a16:creationId xmlns:a16="http://schemas.microsoft.com/office/drawing/2014/main" id="{D7F68B85-04C3-93B8-3F12-A99D71EFF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409" name="Google Shape;409;p6">
            <a:extLst>
              <a:ext uri="{FF2B5EF4-FFF2-40B4-BE49-F238E27FC236}">
                <a16:creationId xmlns:a16="http://schemas.microsoft.com/office/drawing/2014/main" id="{510FA152-0B6A-84DF-B34B-1A73495A40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FA16373-5FD7-DC7A-94D9-A92BAADFB0A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6938" b="6938"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A4F383E-97A5-C2EC-EB51-C49CA1DA5BA7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t="7468" b="7468"/>
          <a:stretch/>
        </p:blipFill>
        <p:spPr>
          <a:xfrm>
            <a:off x="610075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8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E0A3A18A-EABF-DC02-A2CD-1DD9DAFE0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">
            <a:extLst>
              <a:ext uri="{FF2B5EF4-FFF2-40B4-BE49-F238E27FC236}">
                <a16:creationId xmlns:a16="http://schemas.microsoft.com/office/drawing/2014/main" id="{5BCE8A56-0E8E-D418-C147-109001B10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/>
          <a:p>
            <a:pPr marL="0" indent="0"/>
            <a:r>
              <a:rPr lang="nl-NL" sz="2400" dirty="0">
                <a:solidFill>
                  <a:schemeClr val="bg1"/>
                </a:solidFill>
              </a:rPr>
              <a:t>Door dit project kan nu ook Yasmin naar scho</a:t>
            </a:r>
            <a:r>
              <a:rPr lang="nl-NL" sz="2200" dirty="0">
                <a:solidFill>
                  <a:schemeClr val="bg1"/>
                </a:solidFill>
              </a:rPr>
              <a:t>ol. "Ik kreeg bijles én mijn zelfvertrouwen terug. Stap voor stap gaat het beter. Laatst zei ik tegen mijn leraar: ‘Zonder jullie was ik nergens. Jullie zijn de reden dat ik nu met vertrouwen naar school </a:t>
            </a:r>
            <a:r>
              <a:rPr lang="nl-NL" sz="2200">
                <a:solidFill>
                  <a:schemeClr val="bg1"/>
                </a:solidFill>
              </a:rPr>
              <a:t>ga.'"</a:t>
            </a:r>
            <a:endParaRPr lang="en-US" b="1" i="1">
              <a:solidFill>
                <a:schemeClr val="bg1"/>
              </a:solidFill>
              <a:ea typeface="Calibri"/>
            </a:endParaRPr>
          </a:p>
        </p:txBody>
      </p:sp>
      <p:sp>
        <p:nvSpPr>
          <p:cNvPr id="401" name="Google Shape;401;p4">
            <a:extLst>
              <a:ext uri="{FF2B5EF4-FFF2-40B4-BE49-F238E27FC236}">
                <a16:creationId xmlns:a16="http://schemas.microsoft.com/office/drawing/2014/main" id="{F5482BCE-ABD5-5E38-A5C0-8A716CFD2D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>
            <a:extLst>
              <a:ext uri="{FF2B5EF4-FFF2-40B4-BE49-F238E27FC236}">
                <a16:creationId xmlns:a16="http://schemas.microsoft.com/office/drawing/2014/main" id="{8B7D62B9-7BE8-FB77-E644-CC4B82EE72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E6BC162-B7A7-EDE1-DFF8-E46AF9E4CA3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-2119" t="13990" r="2119" b="41971"/>
          <a:stretch>
            <a:fillRect/>
          </a:stretch>
        </p:blipFill>
        <p:spPr>
          <a:xfrm>
            <a:off x="615950" y="619760"/>
            <a:ext cx="7194556" cy="56325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2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>
          <a:extLst>
            <a:ext uri="{FF2B5EF4-FFF2-40B4-BE49-F238E27FC236}">
              <a16:creationId xmlns:a16="http://schemas.microsoft.com/office/drawing/2014/main" id="{6FC7BC1A-5DC2-0F95-A437-86E15494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>
            <a:extLst>
              <a:ext uri="{FF2B5EF4-FFF2-40B4-BE49-F238E27FC236}">
                <a16:creationId xmlns:a16="http://schemas.microsoft.com/office/drawing/2014/main" id="{3D907508-8991-E110-BA44-E70752DA1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5949" y="4732781"/>
            <a:ext cx="10952164" cy="15036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/>
          <a:p>
            <a:pPr marL="0" indent="0" algn="ctr"/>
            <a:r>
              <a:rPr lang="nl-NL" sz="2200" dirty="0">
                <a:solidFill>
                  <a:schemeClr val="bg1"/>
                </a:solidFill>
              </a:rPr>
              <a:t>Dankzij het 'You are beautiful'-project krijgen jaarlijks 100 tot 150 meisjes in </a:t>
            </a:r>
            <a:r>
              <a:rPr lang="nl-NL" sz="2200">
                <a:solidFill>
                  <a:schemeClr val="bg1"/>
                </a:solidFill>
              </a:rPr>
              <a:t>achterstandswijken in Caïro meer </a:t>
            </a:r>
            <a:r>
              <a:rPr lang="nl-NL" sz="2200" dirty="0">
                <a:solidFill>
                  <a:schemeClr val="bg1"/>
                </a:solidFill>
              </a:rPr>
              <a:t>zelfvertrouwen, bescherming en toekomstperspectief.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08" name="Google Shape;408;p6">
            <a:extLst>
              <a:ext uri="{FF2B5EF4-FFF2-40B4-BE49-F238E27FC236}">
                <a16:creationId xmlns:a16="http://schemas.microsoft.com/office/drawing/2014/main" id="{AA2DDC2F-059B-9345-7DAD-F9B8099974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/>
          </a:p>
        </p:txBody>
      </p:sp>
      <p:sp>
        <p:nvSpPr>
          <p:cNvPr id="409" name="Google Shape;409;p6">
            <a:extLst>
              <a:ext uri="{FF2B5EF4-FFF2-40B4-BE49-F238E27FC236}">
                <a16:creationId xmlns:a16="http://schemas.microsoft.com/office/drawing/2014/main" id="{2B973FDD-6CA5-C397-39A5-BD547773EC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F347227-5FF9-572E-CA70-B15FAD03A1B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3749" r="3749"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CC14B03-06EC-4370-33A9-38660DA37714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l="-566" t="4440" r="377" b="30018"/>
          <a:stretch>
            <a:fillRect/>
          </a:stretch>
        </p:blipFill>
        <p:spPr>
          <a:xfrm>
            <a:off x="6182031" y="609598"/>
            <a:ext cx="5396251" cy="37554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>
          <a:extLst>
            <a:ext uri="{FF2B5EF4-FFF2-40B4-BE49-F238E27FC236}">
              <a16:creationId xmlns:a16="http://schemas.microsoft.com/office/drawing/2014/main" id="{A119D91F-2FBC-CDAB-0209-785B8DA1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">
            <a:extLst>
              <a:ext uri="{FF2B5EF4-FFF2-40B4-BE49-F238E27FC236}">
                <a16:creationId xmlns:a16="http://schemas.microsoft.com/office/drawing/2014/main" id="{B94955F1-F7AD-86C4-DF08-2F278F4EA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612000" rIns="288000" bIns="0" anchor="t" anchorCtr="0">
            <a:noAutofit/>
          </a:bodyPr>
          <a:lstStyle/>
          <a:p>
            <a:pPr marL="0" indent="0"/>
            <a:r>
              <a:rPr lang="nl-NL" sz="2400" dirty="0">
                <a:solidFill>
                  <a:schemeClr val="bg1"/>
                </a:solidFill>
              </a:rPr>
              <a:t>Doe mee. Geef kwetsbare meisjes in Egypte de kans op onderwijs en een </a:t>
            </a:r>
            <a:r>
              <a:rPr lang="nl-NL" sz="2400">
                <a:solidFill>
                  <a:schemeClr val="bg1"/>
                </a:solidFill>
              </a:rPr>
              <a:t>betere toekomst.</a:t>
            </a:r>
            <a:endParaRPr lang="en-US" sz="2400">
              <a:solidFill>
                <a:schemeClr val="bg1"/>
              </a:solidFill>
            </a:endParaRPr>
          </a:p>
          <a:p>
            <a:pPr marL="0" indent="0"/>
            <a:endParaRPr lang="en-US" dirty="0">
              <a:solidFill>
                <a:srgbClr val="FFFFFF"/>
              </a:solidFill>
              <a:ea typeface="Calibri"/>
            </a:endParaRPr>
          </a:p>
          <a:p>
            <a:pPr marL="0" indent="0"/>
            <a:endParaRPr lang="en-US" dirty="0">
              <a:solidFill>
                <a:srgbClr val="FFFFFF"/>
              </a:solidFill>
              <a:ea typeface="Calibri"/>
            </a:endParaRPr>
          </a:p>
          <a:p>
            <a:pPr marL="0" indent="0"/>
            <a:r>
              <a:rPr lang="en-US" b="1" i="1" err="1">
                <a:solidFill>
                  <a:srgbClr val="FFFFFF"/>
                </a:solidFill>
                <a:ea typeface="Calibri"/>
              </a:rPr>
              <a:t>Bedankt</a:t>
            </a:r>
            <a:r>
              <a:rPr lang="en-US" b="1" i="1" dirty="0">
                <a:solidFill>
                  <a:srgbClr val="FFFFFF"/>
                </a:solidFill>
                <a:ea typeface="Calibri"/>
              </a:rPr>
              <a:t> </a:t>
            </a:r>
            <a:r>
              <a:rPr lang="en-US" b="1" i="1" err="1">
                <a:solidFill>
                  <a:srgbClr val="FFFFFF"/>
                </a:solidFill>
                <a:ea typeface="Calibri"/>
              </a:rPr>
              <a:t>voor</a:t>
            </a:r>
            <a:r>
              <a:rPr lang="en-US" b="1" i="1" dirty="0">
                <a:solidFill>
                  <a:srgbClr val="FFFFFF"/>
                </a:solidFill>
                <a:ea typeface="Calibri"/>
              </a:rPr>
              <a:t> </a:t>
            </a:r>
          </a:p>
          <a:p>
            <a:pPr marL="0" indent="0"/>
            <a:r>
              <a:rPr lang="en-US" b="1" i="1" dirty="0">
                <a:solidFill>
                  <a:srgbClr val="FFFFFF"/>
                </a:solidFill>
                <a:ea typeface="Calibri"/>
              </a:rPr>
              <a:t>je </a:t>
            </a:r>
            <a:r>
              <a:rPr lang="en-US" b="1" i="1" err="1">
                <a:solidFill>
                  <a:srgbClr val="FFFFFF"/>
                </a:solidFill>
                <a:ea typeface="Calibri"/>
              </a:rPr>
              <a:t>steun</a:t>
            </a:r>
            <a:r>
              <a:rPr lang="en-US" b="1" i="1" dirty="0">
                <a:solidFill>
                  <a:srgbClr val="FFFFFF"/>
                </a:solidFill>
                <a:ea typeface="Calibri"/>
              </a:rPr>
              <a:t>!</a:t>
            </a:r>
            <a:endParaRPr lang="en-US" b="1" i="1">
              <a:ea typeface="Calibri"/>
            </a:endParaRPr>
          </a:p>
        </p:txBody>
      </p:sp>
      <p:sp>
        <p:nvSpPr>
          <p:cNvPr id="401" name="Google Shape;401;p4">
            <a:extLst>
              <a:ext uri="{FF2B5EF4-FFF2-40B4-BE49-F238E27FC236}">
                <a16:creationId xmlns:a16="http://schemas.microsoft.com/office/drawing/2014/main" id="{169AD9B7-44BD-8269-6A46-066EF2B21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>
            <a:extLst>
              <a:ext uri="{FF2B5EF4-FFF2-40B4-BE49-F238E27FC236}">
                <a16:creationId xmlns:a16="http://schemas.microsoft.com/office/drawing/2014/main" id="{E022189C-7E52-4F07-411D-AEBECBE456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42D76C4-08DC-F860-F2E0-17E9437A3C8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2708" r="12708"/>
          <a:stretch/>
        </p:blipFill>
        <p:spPr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61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84D8AB00E7549B9F33B2EAF19EC99" ma:contentTypeVersion="13" ma:contentTypeDescription="Een nieuw document maken." ma:contentTypeScope="" ma:versionID="167eee8380f191a1f32670d724689b31">
  <xsd:schema xmlns:xsd="http://www.w3.org/2001/XMLSchema" xmlns:xs="http://www.w3.org/2001/XMLSchema" xmlns:p="http://schemas.microsoft.com/office/2006/metadata/properties" xmlns:ns2="861db2a2-24df-44c3-a07b-bbdf956462d2" xmlns:ns3="f49dc8c5-3aeb-4421-9f55-18a7300e0726" targetNamespace="http://schemas.microsoft.com/office/2006/metadata/properties" ma:root="true" ma:fieldsID="78b3731ad99f83dbfdf1886dd454d5de" ns2:_="" ns3:_="">
    <xsd:import namespace="861db2a2-24df-44c3-a07b-bbdf956462d2"/>
    <xsd:import namespace="f49dc8c5-3aeb-4421-9f55-18a7300e0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db2a2-24df-44c3-a07b-bbdf95646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56b64be9-ece9-448a-b811-6afe781e8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dc8c5-3aeb-4421-9f55-18a7300e072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5607ea-76fb-45fe-9462-e95e66605c49}" ma:internalName="TaxCatchAll" ma:showField="CatchAllData" ma:web="f49dc8c5-3aeb-4421-9f55-18a7300e0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9dc8c5-3aeb-4421-9f55-18a7300e0726" xsi:nil="true"/>
    <lcf76f155ced4ddcb4097134ff3c332f xmlns="861db2a2-24df-44c3-a07b-bbdf956462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8570FA-DB3E-4309-A97B-CD8FE264B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37208-F94E-42AD-A64A-B6855F21C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db2a2-24df-44c3-a07b-bbdf956462d2"/>
    <ds:schemaRef ds:uri="f49dc8c5-3aeb-4421-9f55-18a7300e0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CC103A-4673-48DF-B7A5-20DC1A897BB1}">
  <ds:schemaRefs>
    <ds:schemaRef ds:uri="http://schemas.microsoft.com/office/2006/metadata/properties"/>
    <ds:schemaRef ds:uri="http://schemas.microsoft.com/office/infopath/2007/PartnerControls"/>
    <ds:schemaRef ds:uri="f49dc8c5-3aeb-4421-9f55-18a7300e0726"/>
    <ds:schemaRef ds:uri="861db2a2-24df-44c3-a07b-bbdf956462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</Words>
  <Application>Microsoft Office PowerPoint</Application>
  <PresentationFormat>Widescreen</PresentationFormat>
  <Paragraphs>21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Plaats hier je bedrijfsnaam</vt:lpstr>
      <vt:lpstr>Tekst + afbeelding (L)</vt:lpstr>
      <vt:lpstr>Tekst + afbeelding (M)</vt:lpstr>
      <vt:lpstr>PowerPoint Presentation</vt:lpstr>
      <vt:lpstr>PowerPoint Presentation</vt:lpstr>
      <vt:lpstr>Tekst + afbeelding (M)</vt:lpstr>
      <vt:lpstr>PowerPoint Presentation</vt:lpstr>
      <vt:lpstr>Tekst + afbeelding (M)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Martyna Dziarnowska</dc:creator>
  <cp:lastModifiedBy>Tineke van der Stok</cp:lastModifiedBy>
  <cp:revision>467</cp:revision>
  <dcterms:created xsi:type="dcterms:W3CDTF">2018-03-15T13:05:51Z</dcterms:created>
  <dcterms:modified xsi:type="dcterms:W3CDTF">2026-02-06T14:12:16Z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0x01010012984D8AB00E7549B9F33B2EAF19EC99</vt:lpwstr>
  </property>
  <property fmtid="{D5CDD505-2E9C-101B-9397-08002B2CF9AE}" pid="3" name="Order">
    <vt:r8>28700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